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300" r:id="rId2"/>
    <p:sldId id="301" r:id="rId3"/>
    <p:sldId id="295" r:id="rId4"/>
    <p:sldId id="306" r:id="rId5"/>
    <p:sldId id="307" r:id="rId6"/>
    <p:sldId id="308" r:id="rId7"/>
    <p:sldId id="309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0" r:id="rId17"/>
    <p:sldId id="305" r:id="rId18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1188">
          <p15:clr>
            <a:srgbClr val="A4A3A4"/>
          </p15:clr>
        </p15:guide>
        <p15:guide id="3" orient="horz" pos="972">
          <p15:clr>
            <a:srgbClr val="A4A3A4"/>
          </p15:clr>
        </p15:guide>
        <p15:guide id="4" orient="horz" pos="756">
          <p15:clr>
            <a:srgbClr val="A4A3A4"/>
          </p15:clr>
        </p15:guide>
        <p15:guide id="5" orient="horz" pos="1080">
          <p15:clr>
            <a:srgbClr val="A4A3A4"/>
          </p15:clr>
        </p15:guide>
        <p15:guide id="6" orient="horz" pos="1404">
          <p15:clr>
            <a:srgbClr val="A4A3A4"/>
          </p15:clr>
        </p15:guide>
        <p15:guide id="7" orient="horz" pos="1296">
          <p15:clr>
            <a:srgbClr val="A4A3A4"/>
          </p15:clr>
        </p15:guide>
        <p15:guide id="8" orient="horz" pos="864">
          <p15:clr>
            <a:srgbClr val="A4A3A4"/>
          </p15:clr>
        </p15:guide>
        <p15:guide id="9" pos="2880">
          <p15:clr>
            <a:srgbClr val="A4A3A4"/>
          </p15:clr>
        </p15:guide>
        <p15:guide id="10" pos="1728">
          <p15:clr>
            <a:srgbClr val="A4A3A4"/>
          </p15:clr>
        </p15:guide>
        <p15:guide id="11" pos="721">
          <p15:clr>
            <a:srgbClr val="A4A3A4"/>
          </p15:clr>
        </p15:guide>
        <p15:guide id="12" pos="1144">
          <p15:clr>
            <a:srgbClr val="A4A3A4"/>
          </p15:clr>
        </p15:guide>
        <p15:guide id="13" pos="3455">
          <p15:clr>
            <a:srgbClr val="A4A3A4"/>
          </p15:clr>
        </p15:guide>
        <p15:guide id="14" pos="5184">
          <p15:clr>
            <a:srgbClr val="A4A3A4"/>
          </p15:clr>
        </p15:guide>
        <p15:guide id="15" pos="2305">
          <p15:clr>
            <a:srgbClr val="A4A3A4"/>
          </p15:clr>
        </p15:guide>
        <p15:guide id="16" pos="40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36"/>
    <p:restoredTop sz="94595"/>
  </p:normalViewPr>
  <p:slideViewPr>
    <p:cSldViewPr snapToObjects="1">
      <p:cViewPr varScale="1">
        <p:scale>
          <a:sx n="105" d="100"/>
          <a:sy n="105" d="100"/>
        </p:scale>
        <p:origin x="67" y="341"/>
      </p:cViewPr>
      <p:guideLst>
        <p:guide orient="horz" pos="1620"/>
        <p:guide orient="horz" pos="1188"/>
        <p:guide orient="horz" pos="972"/>
        <p:guide orient="horz" pos="756"/>
        <p:guide orient="horz" pos="1080"/>
        <p:guide orient="horz" pos="1404"/>
        <p:guide orient="horz" pos="1296"/>
        <p:guide orient="horz" pos="864"/>
        <p:guide pos="2880"/>
        <p:guide pos="1728"/>
        <p:guide pos="721"/>
        <p:guide pos="1144"/>
        <p:guide pos="3455"/>
        <p:guide pos="5184"/>
        <p:guide pos="2305"/>
        <p:guide pos="40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Objects="1">
      <p:cViewPr varScale="1">
        <p:scale>
          <a:sx n="100" d="100"/>
          <a:sy n="100" d="100"/>
        </p:scale>
        <p:origin x="-4288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AD1E1A-9E47-8642-97EF-A5D03C6405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2E8D6-892D-0649-82F5-7755A6E244E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534663B-4560-7140-899E-F04AFBF88359}" type="datetime1">
              <a:rPr lang="en-US" altLang="en-US"/>
              <a:pPr>
                <a:defRPr/>
              </a:pPr>
              <a:t>4/23/2024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5CBCFE4-8BCF-E24E-AE08-D841580825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F2C32E-D161-2D4D-83CC-116380BF6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1E0FD-5AEE-C645-AA9B-8DE081CD162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2C9AF-D52B-0B4A-AA1D-61389843C9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0A06DF2-6162-2348-8FB7-694DF2230B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>
            <a:extLst>
              <a:ext uri="{FF2B5EF4-FFF2-40B4-BE49-F238E27FC236}">
                <a16:creationId xmlns:a16="http://schemas.microsoft.com/office/drawing/2014/main" id="{649B36D4-D140-944B-AE81-4C06CDCE189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4" name="Notes Placeholder 2">
            <a:extLst>
              <a:ext uri="{FF2B5EF4-FFF2-40B4-BE49-F238E27FC236}">
                <a16:creationId xmlns:a16="http://schemas.microsoft.com/office/drawing/2014/main" id="{6031A5F2-1C1B-6A42-BB4C-A95CF5E3471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8675" name="Slide Number Placeholder 3">
            <a:extLst>
              <a:ext uri="{FF2B5EF4-FFF2-40B4-BE49-F238E27FC236}">
                <a16:creationId xmlns:a16="http://schemas.microsoft.com/office/drawing/2014/main" id="{FD0CA2F8-F0DF-7B4F-A9CC-2C441D40C7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F87814D-00A5-B94C-AD84-E98174A3FC72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main-mall.fixed.jpg">
            <a:extLst>
              <a:ext uri="{FF2B5EF4-FFF2-40B4-BE49-F238E27FC236}">
                <a16:creationId xmlns:a16="http://schemas.microsoft.com/office/drawing/2014/main" id="{99F2CE1B-9D06-8F47-8CBE-3E8745E75C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19B695-6760-9F43-AF0B-2129B24CF0D3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70CBF0-22B3-9F43-BD91-BEF82C0EFE50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11" name="Picture 3" descr="s4b282c2015.png">
            <a:extLst>
              <a:ext uri="{FF2B5EF4-FFF2-40B4-BE49-F238E27FC236}">
                <a16:creationId xmlns:a16="http://schemas.microsoft.com/office/drawing/2014/main" id="{A8B269EE-6CEB-E941-8E38-1DA4C5CA25C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79DC0-4A73-E84F-842B-91FFF0BB6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245" y="1332646"/>
            <a:ext cx="542571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106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MOA Evening-047.jpg">
            <a:extLst>
              <a:ext uri="{FF2B5EF4-FFF2-40B4-BE49-F238E27FC236}">
                <a16:creationId xmlns:a16="http://schemas.microsoft.com/office/drawing/2014/main" id="{E44448D1-3788-A84C-83CD-DC7A63A75A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0B0DE7-D9E6-E347-836C-8FBBCB7ACC3D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89FB912B-DAE2-7048-8AF4-2A5AA5EFE9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5D4B07C3-7803-D74A-BB74-7BE658299297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45EAA90-8CCB-FB4B-9425-9B3CA5CD6F9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FD623-EA44-DC4E-B35D-3DE3005C6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759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19468908073_a6d2e240c9_k.jpg">
            <a:extLst>
              <a:ext uri="{FF2B5EF4-FFF2-40B4-BE49-F238E27FC236}">
                <a16:creationId xmlns:a16="http://schemas.microsoft.com/office/drawing/2014/main" id="{40F58D7D-3907-2F47-ACF0-7ED1DC5407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13282F-867C-D64F-9A3A-D9AC5274938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AB0625D-D345-314E-9136-D293A5C79B9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AC5F0BA-0E8E-274C-BAF2-BBE7A5F5283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CDA1BA97-690D-F34F-B96D-1B7B8E11C1E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2DF5D7A-D8F8-624A-B052-B12821EC3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897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20081969092_d77b6aa5ab_o.jpg">
            <a:extLst>
              <a:ext uri="{FF2B5EF4-FFF2-40B4-BE49-F238E27FC236}">
                <a16:creationId xmlns:a16="http://schemas.microsoft.com/office/drawing/2014/main" id="{A60D28C5-1571-DD44-93AB-619B200931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7B1C8C-554F-9742-AABA-07BD20161E1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09E40F3-0D3B-2D44-BF04-27998254879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0D8BB7F-3886-3D45-82AB-CD57FC6E8D8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0EF5FC11-7B8C-5C45-844A-7CDF5F2A9DE6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BF1043-A9FE-DA4E-A1C3-BB2D471AD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5776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5E18FE2-985D-9942-96A5-DF879CD2FDD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B5D46B4-0C3A-F64F-8B57-E1F794307A4F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pic>
        <p:nvPicPr>
          <p:cNvPr id="5" name="Picture 3" descr="s4b282c2015.png">
            <a:extLst>
              <a:ext uri="{FF2B5EF4-FFF2-40B4-BE49-F238E27FC236}">
                <a16:creationId xmlns:a16="http://schemas.microsoft.com/office/drawing/2014/main" id="{1F2A0106-CBA6-FE4A-A6B4-321CB9D7B6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484188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A76501-5029-CD4B-804B-8D28AEDD4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811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E061FC15-2C06-E746-97F8-170950874CCE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F0D7D30-DA8B-4849-A627-96CF15F8EFEF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pic>
        <p:nvPicPr>
          <p:cNvPr id="5" name="Picture 2" descr="2014_logo_only_reverse.png">
            <a:extLst>
              <a:ext uri="{FF2B5EF4-FFF2-40B4-BE49-F238E27FC236}">
                <a16:creationId xmlns:a16="http://schemas.microsoft.com/office/drawing/2014/main" id="{2F3256DC-B243-C745-B375-416048A44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47307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2437A2-91F3-A946-A9B6-82143943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24213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9468908073_a6d2e240c9_k.jpg">
            <a:extLst>
              <a:ext uri="{FF2B5EF4-FFF2-40B4-BE49-F238E27FC236}">
                <a16:creationId xmlns:a16="http://schemas.microsoft.com/office/drawing/2014/main" id="{5DD14DC1-5CE5-D34D-B7CE-A3F58A33C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57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AE5710D-5927-EE4E-8AA2-D225D08234A2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66D09CC6-BA2D-A04C-AD1D-B91612C2C6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A6960B72-140A-014C-AA4F-F35D5589F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809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089915475_1cd74fac37_o.jpg">
            <a:extLst>
              <a:ext uri="{FF2B5EF4-FFF2-40B4-BE49-F238E27FC236}">
                <a16:creationId xmlns:a16="http://schemas.microsoft.com/office/drawing/2014/main" id="{0A81FF03-FDC6-CC4D-B231-F65CBFDA59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79FA8B-11E4-0B42-A321-6B205810CC43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DEFCB981-7C2F-C943-95A2-07B6949504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 hidden="1">
            <a:extLst>
              <a:ext uri="{FF2B5EF4-FFF2-40B4-BE49-F238E27FC236}">
                <a16:creationId xmlns:a16="http://schemas.microsoft.com/office/drawing/2014/main" id="{0EDE2023-447C-8E47-B602-8AE251F01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5504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1900255798_3e8cac60e0_o.jpg">
            <a:extLst>
              <a:ext uri="{FF2B5EF4-FFF2-40B4-BE49-F238E27FC236}">
                <a16:creationId xmlns:a16="http://schemas.microsoft.com/office/drawing/2014/main" id="{5658A997-F644-6E49-AB79-95B695BF41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B45B9B-AFB5-0F46-8F2B-AAD4AD18B81A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9E8924C4-7F30-A54A-9DCE-34CF1E9B8B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952E6527-054D-6345-9789-239FBD591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096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1900253528_e638090e1d_o.jpg">
            <a:extLst>
              <a:ext uri="{FF2B5EF4-FFF2-40B4-BE49-F238E27FC236}">
                <a16:creationId xmlns:a16="http://schemas.microsoft.com/office/drawing/2014/main" id="{1323C42E-04AA-954B-B4C6-01D705DF29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3E74F83-DB39-7549-8317-582894260E25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C83825-2511-6D44-A843-1695AE0A13E7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21C86978-3C5B-0B40-8BB4-DC0ABEB089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7B864F-A2A5-1B4C-9586-22EDF0E41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2756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19468908073_a6d2e240c9_k.jpg">
            <a:extLst>
              <a:ext uri="{FF2B5EF4-FFF2-40B4-BE49-F238E27FC236}">
                <a16:creationId xmlns:a16="http://schemas.microsoft.com/office/drawing/2014/main" id="{7E2E6299-AEC3-544D-B674-3A8EAED2B9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53E3B7-3D48-2F49-99AC-B7755D6CB118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234C93-2238-D14F-92E9-94CC3CB9341F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C91F5-A3A2-AA46-B4C3-AC0ECAC534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732463" y="6015038"/>
            <a:ext cx="1857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pic>
        <p:nvPicPr>
          <p:cNvPr id="9" name="Picture 3" descr="s4b282c2015.png">
            <a:extLst>
              <a:ext uri="{FF2B5EF4-FFF2-40B4-BE49-F238E27FC236}">
                <a16:creationId xmlns:a16="http://schemas.microsoft.com/office/drawing/2014/main" id="{D2589F8F-9E38-484D-81E0-20FBCD63BF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018589-E1F5-7346-885A-EB2B985D4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459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3734603791_87ba8475ca_o.jpg">
            <a:extLst>
              <a:ext uri="{FF2B5EF4-FFF2-40B4-BE49-F238E27FC236}">
                <a16:creationId xmlns:a16="http://schemas.microsoft.com/office/drawing/2014/main" id="{E77BE962-0BFE-5C4B-89FB-3B486E8D22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9144000" cy="513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2C7108-0135-6447-A450-C4951534F2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BA166D-9B34-2840-A504-DF49F32681BE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5C824A16-1FFC-9447-91A2-5E29DDD0F7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8431D6C-1F1F-0D46-BA93-7A2AC507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6816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19467264904_bdb80a731c_o.jpg">
            <a:extLst>
              <a:ext uri="{FF2B5EF4-FFF2-40B4-BE49-F238E27FC236}">
                <a16:creationId xmlns:a16="http://schemas.microsoft.com/office/drawing/2014/main" id="{218D71B7-5DEB-D64E-B374-3C99D30B5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B7B77C-F3F3-A24D-BE18-ADC193FB7218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FA66AA-1BA8-944D-9CC2-9E9430CCF799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9" descr="s4b282c2015.png">
            <a:extLst>
              <a:ext uri="{FF2B5EF4-FFF2-40B4-BE49-F238E27FC236}">
                <a16:creationId xmlns:a16="http://schemas.microsoft.com/office/drawing/2014/main" id="{5EB64215-FEB7-3048-A245-DF48061DE0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3CE8F6A-7A4B-A846-825E-E46B7DA7CE91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7D7A0556-00C3-3D44-A9D6-EC08C577FB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63E03F-3048-1246-B3C0-5DB730C74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5379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MOA Evening-032.jpg">
            <a:extLst>
              <a:ext uri="{FF2B5EF4-FFF2-40B4-BE49-F238E27FC236}">
                <a16:creationId xmlns:a16="http://schemas.microsoft.com/office/drawing/2014/main" id="{BF0FB2EE-3DA3-E144-B61C-A6C77BE2CA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3BCD6C1-0A3A-2E49-BECD-658ABF4BB292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D78A4A-DE26-F34F-BE4A-FD0BA7CF9C9B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2948CE5A-A15F-3C43-A8B0-98A2214F84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864BF229-5D46-9146-ABF6-3E022F12FB9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A4F131B-37D6-094E-B94D-D3E452E2CD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E8C08B-A92D-E946-AEAC-6B3D60A79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121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20063615986_7c97fbf65b_o.jpg">
            <a:extLst>
              <a:ext uri="{FF2B5EF4-FFF2-40B4-BE49-F238E27FC236}">
                <a16:creationId xmlns:a16="http://schemas.microsoft.com/office/drawing/2014/main" id="{5646EFC0-A235-1A4D-9310-D61730973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23F8D1-4D09-A742-A675-B752B9B6FEA9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462495-F506-D04A-A837-31DE743A87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B25E7803-987B-654E-8B14-3FBCD8A8D9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71F2E9A7-3682-0A44-9260-F51464DEE53B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D920A11-BE16-DC4A-BEE9-DAE58F156D57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F8EB83-3D6D-DF46-8002-EF5F1C70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671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s4b282c2015.png">
            <a:extLst>
              <a:ext uri="{FF2B5EF4-FFF2-40B4-BE49-F238E27FC236}">
                <a16:creationId xmlns:a16="http://schemas.microsoft.com/office/drawing/2014/main" id="{BE35A530-EC03-604F-85AB-5083EB70F3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8D71B9A5-42B8-A943-A2E2-A38DAD565A63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BDA7D734-BA60-C042-BE0F-86E0AEA7AA42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0C6DE5-6CEF-9440-B1A6-ABD0F75D3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3127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2014_logo_only_reverse.png">
            <a:extLst>
              <a:ext uri="{FF2B5EF4-FFF2-40B4-BE49-F238E27FC236}">
                <a16:creationId xmlns:a16="http://schemas.microsoft.com/office/drawing/2014/main" id="{CE7E4067-49DE-2745-A17C-89130E6B77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141922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86B4E7D-7FEB-8A4D-96D8-494D2593E94C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F33A4878-B106-B94B-A5E4-7D96EA644603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662863F-E41E-224A-97FD-6D968AD10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31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90" r:id="rId1"/>
    <p:sldLayoutId id="2147485191" r:id="rId2"/>
    <p:sldLayoutId id="2147485192" r:id="rId3"/>
    <p:sldLayoutId id="2147485193" r:id="rId4"/>
    <p:sldLayoutId id="2147485194" r:id="rId5"/>
    <p:sldLayoutId id="2147485195" r:id="rId6"/>
    <p:sldLayoutId id="2147485196" r:id="rId7"/>
    <p:sldLayoutId id="2147485197" r:id="rId8"/>
    <p:sldLayoutId id="2147485198" r:id="rId9"/>
    <p:sldLayoutId id="2147485199" r:id="rId10"/>
    <p:sldLayoutId id="2147485200" r:id="rId11"/>
    <p:sldLayoutId id="2147485201" r:id="rId12"/>
    <p:sldLayoutId id="2147485202" r:id="rId13"/>
    <p:sldLayoutId id="2147485203" r:id="rId14"/>
    <p:sldLayoutId id="2147485204" r:id="rId15"/>
    <p:sldLayoutId id="2147485205" r:id="rId16"/>
    <p:sldLayoutId id="2147485206" r:id="rId17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oceaneng.2014.04.016" TargetMode="External"/><Relationship Id="rId2" Type="http://schemas.openxmlformats.org/officeDocument/2006/relationships/hyperlink" Target="https://doi.org/10.1016/j.marstruc.2023.103383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oi.org/10.1016/j.oceaneng.2020.108118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Placeholder 2">
            <a:extLst>
              <a:ext uri="{FF2B5EF4-FFF2-40B4-BE49-F238E27FC236}">
                <a16:creationId xmlns:a16="http://schemas.microsoft.com/office/drawing/2014/main" id="{0F67DB95-0505-5742-9C53-B2A1FE548F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760" y="1851670"/>
            <a:ext cx="5430203" cy="1473522"/>
          </a:xfrm>
        </p:spPr>
        <p:txBody>
          <a:bodyPr/>
          <a:lstStyle/>
          <a:p>
            <a:r>
              <a:rPr lang="en-US" sz="2000" dirty="0"/>
              <a:t>Hydroelasticity of Ships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32F8FE-E496-A741-9CAB-E8ABBC4FF2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Jincong Li April 24th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424F13-5DBB-FC4B-8CBE-E228E86C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591032"/>
          </a:xfrm>
        </p:spPr>
        <p:txBody>
          <a:bodyPr/>
          <a:lstStyle/>
          <a:p>
            <a:r>
              <a:rPr lang="en-US" sz="2400" dirty="0">
                <a:ea typeface="ＭＳ Ｐゴシック" charset="-128"/>
              </a:rPr>
              <a:t>MECH 570C FSI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2D and 3D hydroelasticity theory within the framework of potential flow theory from 1979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However, the flow field during slamming and green water event is highly nonlinear and cannot be accurately represented using potential flow methods[2] 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b="1" dirty="0"/>
              <a:t>CFD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majority of current CFD applications are limited to simulating fluid flow around a rigid body[5].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ym typeface="Wingdings" panose="05000000000000000000" pitchFamily="2" charset="2"/>
              </a:rPr>
              <a:t>CFD + FEA</a:t>
            </a:r>
            <a:endParaRPr lang="en-US" b="1" dirty="0"/>
          </a:p>
          <a:p>
            <a:pPr marL="825750" lvl="2" indent="-285750"/>
            <a:r>
              <a:rPr lang="en-US" dirty="0"/>
              <a:t>CFD–FEA fully coupled approach[3]</a:t>
            </a:r>
          </a:p>
          <a:p>
            <a:pPr marL="825750" lvl="2" indent="-285750"/>
            <a:r>
              <a:rPr lang="en-US" dirty="0"/>
              <a:t>Specific application to CFD hydrodynamic and FEA structural coupling[4]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One-way coupling method </a:t>
            </a:r>
            <a:r>
              <a:rPr lang="en-US" b="1" dirty="0">
                <a:sym typeface="Wingdings" panose="05000000000000000000" pitchFamily="2" charset="2"/>
              </a:rPr>
              <a:t> T</a:t>
            </a:r>
            <a:r>
              <a:rPr lang="en-US" b="1" dirty="0"/>
              <a:t>wo-way coupling </a:t>
            </a:r>
          </a:p>
          <a:p>
            <a:pPr marL="825750" lvl="2" indent="-285750"/>
            <a:r>
              <a:rPr lang="en-US" dirty="0"/>
              <a:t>structural deformation of hull is </a:t>
            </a:r>
            <a:r>
              <a:rPr lang="en-US" b="1" dirty="0"/>
              <a:t>not considered </a:t>
            </a:r>
            <a:r>
              <a:rPr lang="en-US" dirty="0"/>
              <a:t>in the CFD simulation [5].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Previous Work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125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Two-way Coupling Method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5" name="Picture 4" descr="A diagram of a problem&#10;&#10;Description automatically generated">
            <a:extLst>
              <a:ext uri="{FF2B5EF4-FFF2-40B4-BE49-F238E27FC236}">
                <a16:creationId xmlns:a16="http://schemas.microsoft.com/office/drawing/2014/main" id="{DEBC900D-011D-A422-D097-5201B5108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99" y="1563638"/>
            <a:ext cx="7959360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297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Two-way Coupling Method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7" name="Picture 6" descr="A diagram of a process&#10;&#10;Description automatically generated">
            <a:extLst>
              <a:ext uri="{FF2B5EF4-FFF2-40B4-BE49-F238E27FC236}">
                <a16:creationId xmlns:a16="http://schemas.microsoft.com/office/drawing/2014/main" id="{D6766205-D760-77A8-8EC2-91EE7EE43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048764"/>
            <a:ext cx="7200699" cy="380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53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Simulation Result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5" name="Picture 4" descr="A group of graphs with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C564430C-C300-42AE-024D-51EFF1798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5283" y="994701"/>
            <a:ext cx="3485976" cy="3733752"/>
          </a:xfrm>
          <a:prstGeom prst="rect">
            <a:avLst/>
          </a:prstGeom>
        </p:spPr>
      </p:pic>
      <p:pic>
        <p:nvPicPr>
          <p:cNvPr id="7" name="Picture 6" descr="A group of graphs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5740E62B-BEC7-4B9E-CC94-21934ECAE7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905"/>
          <a:stretch/>
        </p:blipFill>
        <p:spPr>
          <a:xfrm>
            <a:off x="380237" y="3083090"/>
            <a:ext cx="4666227" cy="187785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62B010B-5228-FC00-477B-DA7935E197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792" y="1061675"/>
            <a:ext cx="3773006" cy="179990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Global motion &amp; vertical acceleration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Wave-induced vertical bending moments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Slamming and impact pressure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Frequency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512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Conclusion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9F00950-3C3F-2783-BD14-282EAED85083}"/>
              </a:ext>
            </a:extLst>
          </p:cNvPr>
          <p:cNvSpPr txBox="1">
            <a:spLocks/>
          </p:cNvSpPr>
          <p:nvPr/>
        </p:nvSpPr>
        <p:spPr>
          <a:xfrm>
            <a:off x="591354" y="1284288"/>
            <a:ext cx="3017681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Tx/>
              <a:buNone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1pPr>
            <a:lvl2pPr marL="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2pPr>
            <a:lvl3pPr marL="54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3pPr>
            <a:lvl4pPr marL="90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4pPr>
            <a:lvl5pPr marL="126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Present FSI method is capable of predicting ship global motion and wave loads responses. The </a:t>
            </a:r>
            <a:r>
              <a:rPr lang="en-US" dirty="0" err="1"/>
              <a:t>hydroelastic</a:t>
            </a:r>
            <a:r>
              <a:rPr lang="en-US" dirty="0"/>
              <a:t> springing and whipping responses are well reproduced by using the two-way coupling of CFD and FEA </a:t>
            </a:r>
            <a:r>
              <a:rPr lang="en-US" dirty="0" err="1"/>
              <a:t>solversp</a:t>
            </a:r>
            <a:r>
              <a:rPr lang="en-US" dirty="0"/>
              <a:t>[5].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Picture 9" descr="A group of graphs with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89E1A5CE-07A2-00B7-EB33-052866388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879" y="843558"/>
            <a:ext cx="4149603" cy="401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65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Future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4" name="Picture 3" descr="A black and green line graph&#10;&#10;Description automatically generated">
            <a:extLst>
              <a:ext uri="{FF2B5EF4-FFF2-40B4-BE49-F238E27FC236}">
                <a16:creationId xmlns:a16="http://schemas.microsoft.com/office/drawing/2014/main" id="{906CC530-68CB-8A1A-3F88-9E10695CC1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74"/>
          <a:stretch/>
        </p:blipFill>
        <p:spPr>
          <a:xfrm>
            <a:off x="0" y="1728507"/>
            <a:ext cx="9144000" cy="2952328"/>
          </a:xfrm>
          <a:prstGeom prst="rect">
            <a:avLst/>
          </a:prstGeom>
        </p:spPr>
      </p:pic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F668B8D-80A6-C339-B5DC-9875A5602D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54" y="999873"/>
            <a:ext cx="7661438" cy="367211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Neural network</a:t>
            </a:r>
          </a:p>
          <a:p>
            <a:pPr marL="825750" lvl="2" indent="-285750"/>
            <a:r>
              <a:rPr lang="en-US" dirty="0"/>
              <a:t>RNN - LSTM</a:t>
            </a:r>
          </a:p>
          <a:p>
            <a:pPr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437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[1]: </a:t>
            </a:r>
            <a:r>
              <a:rPr lang="en-US" sz="1400" dirty="0" err="1"/>
              <a:t>Hirdaris</a:t>
            </a:r>
            <a:r>
              <a:rPr lang="en-US" sz="1400" dirty="0"/>
              <a:t>, S., </a:t>
            </a:r>
            <a:r>
              <a:rPr lang="en-US" sz="1400" dirty="0" err="1"/>
              <a:t>Parunov</a:t>
            </a:r>
            <a:r>
              <a:rPr lang="en-US" sz="1400" dirty="0"/>
              <a:t>, J., Qui, W., </a:t>
            </a:r>
            <a:r>
              <a:rPr lang="en-US" sz="1400" dirty="0" err="1"/>
              <a:t>Iijima</a:t>
            </a:r>
            <a:r>
              <a:rPr lang="en-US" sz="1400" dirty="0"/>
              <a:t>, K., Wang, X., Wang, S., … Guedes Soares, C. (2023). Review of the uncertainties associated to hull girder </a:t>
            </a:r>
            <a:r>
              <a:rPr lang="en-US" sz="1400" dirty="0" err="1"/>
              <a:t>hydroelastic</a:t>
            </a:r>
            <a:r>
              <a:rPr lang="en-US" sz="1400" dirty="0"/>
              <a:t> response and wave load predictions. Marine Structures, 103383. </a:t>
            </a:r>
            <a:r>
              <a:rPr lang="en-US" sz="1400" dirty="0">
                <a:hlinkClick r:id="rId2"/>
              </a:rPr>
              <a:t>https://doi.org/10.1016/j.marstruc.2023.103383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[2]: Wang and Guedes Soares, 2016a,b.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[3]: Paik, K.-J., &amp; </a:t>
            </a:r>
            <a:r>
              <a:rPr lang="en-US" sz="1400" dirty="0" err="1"/>
              <a:t>Carrica</a:t>
            </a:r>
            <a:r>
              <a:rPr lang="en-US" sz="1400" dirty="0"/>
              <a:t>, P. M. (2014). Fluid–structure interaction for an elastic structure interacting with free surface in a rolling tank. Ocean Engineering, 84, 201–212. </a:t>
            </a:r>
            <a:r>
              <a:rPr lang="en-US" sz="1400" dirty="0">
                <a:hlinkClick r:id="rId3"/>
              </a:rPr>
              <a:t>https://doi.org/10.1016/j.oceaneng.2014.04.016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[4]: </a:t>
            </a:r>
            <a:r>
              <a:rPr lang="en-US" sz="1400" dirty="0" err="1"/>
              <a:t>Bakica</a:t>
            </a:r>
            <a:r>
              <a:rPr lang="en-US" sz="1400" dirty="0"/>
              <a:t>, A., </a:t>
            </a:r>
            <a:r>
              <a:rPr lang="en-US" sz="1400" dirty="0" err="1"/>
              <a:t>Malenica</a:t>
            </a:r>
            <a:r>
              <a:rPr lang="en-US" sz="1400" dirty="0"/>
              <a:t>, Š., &amp; Vladimir, N. (2020). Hydro-structure coupling of CFD and FEM - Quasi-static approach. Ocean Engineering, 217, 108118. </a:t>
            </a:r>
            <a:r>
              <a:rPr lang="en-US" sz="1400" dirty="0">
                <a:hlinkClick r:id="rId4"/>
              </a:rPr>
              <a:t>https://doi.org/10.1016/j.oceaneng.2020.108118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[5]:</a:t>
            </a:r>
            <a:r>
              <a:rPr lang="pt-BR" sz="1400" dirty="0"/>
              <a:t> </a:t>
            </a:r>
            <a:r>
              <a:rPr lang="en-US" sz="1400" dirty="0"/>
              <a:t>Jiao, J., Huang, S., &amp; Guedes Soares, C. (2021). Viscous fluid–flexible structure interaction analysis on ship springing and whipping responses in regular waves. Journal of Fluids and Structures, 106, 103354. https://doi.org/10.1016/j.jfluidstructs.2021.103354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Reference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95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 hidden="1">
            <a:extLst>
              <a:ext uri="{FF2B5EF4-FFF2-40B4-BE49-F238E27FC236}">
                <a16:creationId xmlns:a16="http://schemas.microsoft.com/office/drawing/2014/main" id="{6B134878-34C4-E04E-A6AF-88A17054B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3939902"/>
            <a:ext cx="7886700" cy="864096"/>
          </a:xfrm>
          <a:prstGeom prst="rect">
            <a:avLst/>
          </a:prstGeom>
        </p:spPr>
        <p:txBody>
          <a:bodyPr/>
          <a:lstStyle>
            <a:lvl1pPr algn="l">
              <a:defRPr sz="2100">
                <a:solidFill>
                  <a:schemeClr val="tx1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Placeholder 7">
            <a:extLst>
              <a:ext uri="{FF2B5EF4-FFF2-40B4-BE49-F238E27FC236}">
                <a16:creationId xmlns:a16="http://schemas.microsoft.com/office/drawing/2014/main" id="{1654B27C-0EA2-8F4C-859F-37543E5E3D8A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dirty="0"/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dirty="0"/>
              <a:t>Previous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JFS_Carlos_Soares_2021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dirty="0"/>
              <a:t>Conclusion</a:t>
            </a:r>
          </a:p>
          <a:p>
            <a:endParaRPr lang="en-US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4E6DA6-82C0-0C4E-A76B-A9D563B1F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Table of Content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ea typeface="ＭＳ Ｐゴシック" charset="-128"/>
              </a:rPr>
              <a:t>What is “Hydroelasticity”?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ea typeface="ＭＳ Ｐゴシック" charset="-128"/>
            </a:endParaRPr>
          </a:p>
          <a:p>
            <a:pPr marL="825750" lvl="2" indent="-285750"/>
            <a:r>
              <a:rPr lang="en-US" b="1" dirty="0"/>
              <a:t>Definition</a:t>
            </a:r>
            <a:r>
              <a:rPr lang="en-US" dirty="0"/>
              <a:t>: (FFSI) Study of interactions between fluid flows and elastic structures</a:t>
            </a:r>
          </a:p>
          <a:p>
            <a:pPr lvl="2" indent="0">
              <a:buNone/>
            </a:pPr>
            <a:endParaRPr lang="en-US" dirty="0"/>
          </a:p>
          <a:p>
            <a:pPr marL="825750" lvl="2" indent="-285750"/>
            <a:r>
              <a:rPr lang="en-US" b="1" dirty="0"/>
              <a:t>Key Focus</a:t>
            </a:r>
            <a:r>
              <a:rPr lang="en-US" dirty="0"/>
              <a:t>: Responses of ships and offshore structures to ocean waves</a:t>
            </a:r>
          </a:p>
          <a:p>
            <a:pPr marL="825750" lvl="2" indent="-285750"/>
            <a:endParaRPr lang="en-US" dirty="0"/>
          </a:p>
          <a:p>
            <a:pPr marL="825750" lvl="2" indent="-285750"/>
            <a:r>
              <a:rPr lang="en-US" b="1" dirty="0"/>
              <a:t>Modeling</a:t>
            </a:r>
            <a:r>
              <a:rPr lang="en-US" dirty="0"/>
              <a:t>: CFD, FEA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ＭＳ Ｐゴシック" charset="-128"/>
              </a:rPr>
              <a:t>Applications of Hydroelasticity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a typeface="ＭＳ Ｐゴシック" charset="-128"/>
            </a:endParaRPr>
          </a:p>
          <a:p>
            <a:pPr marL="825750" lvl="2" indent="-285750"/>
            <a:r>
              <a:rPr lang="en-US" dirty="0">
                <a:ea typeface="ＭＳ Ｐゴシック" charset="-128"/>
              </a:rPr>
              <a:t>Ship Design: Complex loading conditions, and fatigue issue</a:t>
            </a:r>
          </a:p>
          <a:p>
            <a:pPr marL="1185750" lvl="3" indent="-285750"/>
            <a:r>
              <a:rPr lang="en-US" dirty="0">
                <a:ea typeface="ＭＳ Ｐゴシック" charset="-128"/>
              </a:rPr>
              <a:t>Springing, whipping</a:t>
            </a:r>
          </a:p>
          <a:p>
            <a:pPr marL="825750" lvl="2" indent="-285750"/>
            <a:endParaRPr lang="en-US" dirty="0">
              <a:ea typeface="ＭＳ Ｐゴシック" charset="-128"/>
            </a:endParaRPr>
          </a:p>
          <a:p>
            <a:pPr marL="825750" lvl="2" indent="-285750"/>
            <a:r>
              <a:rPr lang="en-US" dirty="0">
                <a:ea typeface="ＭＳ Ｐゴシック" charset="-128"/>
              </a:rPr>
              <a:t>Offshore Engineering: Assess stability and durability of offshore platforms.</a:t>
            </a:r>
          </a:p>
          <a:p>
            <a:pPr marL="825750" lvl="2" indent="-285750"/>
            <a:endParaRPr lang="en-US" dirty="0">
              <a:ea typeface="ＭＳ Ｐゴシック" charset="-128"/>
            </a:endParaRPr>
          </a:p>
          <a:p>
            <a:pPr marL="825750" lvl="2" indent="-285750"/>
            <a:r>
              <a:rPr lang="en-US" dirty="0">
                <a:ea typeface="ＭＳ Ｐゴシック" charset="-128"/>
              </a:rPr>
              <a:t>Renewable Energy: Design resilient floating structures for wind and tidal energy.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29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ea typeface="ＭＳ Ｐゴシック" charset="-128"/>
              </a:rPr>
              <a:t>Why we need “Hydroelasticity”?</a:t>
            </a:r>
          </a:p>
          <a:p>
            <a:pPr marL="825750" lvl="2" indent="-285750"/>
            <a:r>
              <a:rPr lang="en-US" dirty="0"/>
              <a:t>A prime example are ultra large container ships. These ships have relatively </a:t>
            </a:r>
            <a:r>
              <a:rPr lang="en-US" b="1" dirty="0"/>
              <a:t>small block coefficients</a:t>
            </a:r>
            <a:r>
              <a:rPr lang="en-US" dirty="0"/>
              <a:t> and </a:t>
            </a:r>
            <a:r>
              <a:rPr lang="en-US" b="1" dirty="0"/>
              <a:t>large bow flare </a:t>
            </a:r>
            <a:r>
              <a:rPr lang="en-US" dirty="0"/>
              <a:t>that may be sensitive to </a:t>
            </a:r>
            <a:r>
              <a:rPr lang="en-US" b="1" dirty="0"/>
              <a:t>wave induced loads</a:t>
            </a:r>
            <a:r>
              <a:rPr lang="en-US" dirty="0"/>
              <a:t>[1].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1026" name="Picture 2" descr="Halifax breaks record by welcoming largest container ship to ever call on  North America's east coast - Halifax | Globalnews.ca">
            <a:extLst>
              <a:ext uri="{FF2B5EF4-FFF2-40B4-BE49-F238E27FC236}">
                <a16:creationId xmlns:a16="http://schemas.microsoft.com/office/drawing/2014/main" id="{C1E07738-19EE-9543-B6C4-62D0EC3DA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374397"/>
            <a:ext cx="4617517" cy="276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graph of a function&#10;&#10;Description automatically generated">
            <a:extLst>
              <a:ext uri="{FF2B5EF4-FFF2-40B4-BE49-F238E27FC236}">
                <a16:creationId xmlns:a16="http://schemas.microsoft.com/office/drawing/2014/main" id="{8344C9BB-A396-38F3-0A35-3127F22FAB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60" r="10398"/>
          <a:stretch/>
        </p:blipFill>
        <p:spPr>
          <a:xfrm>
            <a:off x="4973211" y="2135314"/>
            <a:ext cx="3600400" cy="27657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7BF0C6-3BEB-5EBD-D7A8-46E744A46278}"/>
              </a:ext>
            </a:extLst>
          </p:cNvPr>
          <p:cNvSpPr txBox="1"/>
          <p:nvPr/>
        </p:nvSpPr>
        <p:spPr>
          <a:xfrm>
            <a:off x="5307304" y="4819065"/>
            <a:ext cx="30460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Figure 2: Transversal body plan of the S175 hull[2].</a:t>
            </a:r>
          </a:p>
        </p:txBody>
      </p:sp>
    </p:spTree>
    <p:extLst>
      <p:ext uri="{BB962C8B-B14F-4D97-AF65-F5344CB8AC3E}">
        <p14:creationId xmlns:p14="http://schemas.microsoft.com/office/powerpoint/2010/main" val="804851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Wave induced loads</a:t>
            </a:r>
          </a:p>
          <a:p>
            <a:pPr marL="825750" lvl="2" indent="-285750"/>
            <a:r>
              <a:rPr lang="en-US" b="1" dirty="0"/>
              <a:t>Springing</a:t>
            </a:r>
            <a:r>
              <a:rPr lang="en-US" dirty="0"/>
              <a:t>: </a:t>
            </a:r>
          </a:p>
          <a:p>
            <a:pPr marL="1185750" lvl="3" indent="-285750"/>
            <a:r>
              <a:rPr lang="en-US" dirty="0"/>
              <a:t>Noticeable elastic hull distortions that resonate in- and out of-plane with encounter wave frequencies[1] </a:t>
            </a:r>
          </a:p>
          <a:p>
            <a:pPr marL="1185750" lvl="3" indent="-285750"/>
            <a:r>
              <a:rPr lang="en-US" dirty="0"/>
              <a:t>As a nautical term refers to global (vertical) resonant hull girder vibrations induced by </a:t>
            </a:r>
            <a:r>
              <a:rPr lang="en-US" b="1" dirty="0"/>
              <a:t>continuous</a:t>
            </a:r>
            <a:r>
              <a:rPr lang="en-US" dirty="0"/>
              <a:t> wave loading</a:t>
            </a:r>
          </a:p>
          <a:p>
            <a:pPr marL="825750" lvl="2" indent="-285750"/>
            <a:r>
              <a:rPr lang="en-US" b="1" dirty="0"/>
              <a:t>Whipping</a:t>
            </a:r>
            <a:r>
              <a:rPr lang="en-US" dirty="0"/>
              <a:t>:</a:t>
            </a:r>
          </a:p>
          <a:p>
            <a:pPr marL="1185750" lvl="3" indent="-285750"/>
            <a:r>
              <a:rPr lang="en-US" dirty="0"/>
              <a:t>Induced loads may also be excited by nonlinear </a:t>
            </a:r>
            <a:r>
              <a:rPr lang="en-US" b="1" dirty="0"/>
              <a:t>impulsive</a:t>
            </a:r>
            <a:r>
              <a:rPr lang="en-US" dirty="0"/>
              <a:t> wave actions associated with bow flare-, bottom- or stern-slamming </a:t>
            </a:r>
          </a:p>
          <a:p>
            <a:pPr marL="825750" lvl="2" indent="-285750"/>
            <a:r>
              <a:rPr lang="en-US" b="1" dirty="0"/>
              <a:t>Sloshing</a:t>
            </a:r>
            <a:r>
              <a:rPr lang="en-US" dirty="0"/>
              <a:t>:</a:t>
            </a:r>
            <a:endParaRPr lang="en-US" b="1" dirty="0"/>
          </a:p>
          <a:p>
            <a:pPr marL="1185750" lvl="3" indent="-285750"/>
            <a:r>
              <a:rPr lang="en-US" dirty="0"/>
              <a:t>Highly impulsive "sloshing loads" on the cargo containment systems of gas ships may also induce local structural damage to tank walls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487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ea typeface="ＭＳ Ｐゴシック" charset="-128"/>
              </a:rPr>
              <a:t>ISSC &amp; ITTC indicates:</a:t>
            </a:r>
          </a:p>
          <a:p>
            <a:pPr marL="825750" lvl="2" indent="-285750"/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high-frequency components of the vertical bending moment due to </a:t>
            </a:r>
            <a:r>
              <a:rPr lang="en-US" b="1" dirty="0"/>
              <a:t>whipping</a:t>
            </a:r>
            <a:r>
              <a:rPr lang="en-US" dirty="0"/>
              <a:t> can be as large as the wave-frequency component; </a:t>
            </a:r>
          </a:p>
          <a:p>
            <a:pPr marL="825750" lvl="2" indent="-285750"/>
            <a:r>
              <a:rPr lang="en-US" dirty="0"/>
              <a:t>(ii) the total bending moment can </a:t>
            </a:r>
            <a:r>
              <a:rPr lang="en-US" b="1" dirty="0"/>
              <a:t>exceed</a:t>
            </a:r>
            <a:r>
              <a:rPr lang="en-US" dirty="0"/>
              <a:t> traditional rule design values of </a:t>
            </a:r>
            <a:r>
              <a:rPr lang="en-US" b="1" dirty="0"/>
              <a:t>slender</a:t>
            </a:r>
            <a:r>
              <a:rPr lang="en-US" dirty="0"/>
              <a:t> vessels;</a:t>
            </a:r>
          </a:p>
          <a:p>
            <a:pPr marL="825750" lvl="2" indent="-285750"/>
            <a:r>
              <a:rPr lang="en-US" dirty="0"/>
              <a:t>(iii) both springing and whipping loads are relevant for the assessment of </a:t>
            </a:r>
            <a:r>
              <a:rPr lang="en-US" b="1" dirty="0"/>
              <a:t>fatigue</a:t>
            </a:r>
            <a:r>
              <a:rPr lang="en-US" dirty="0"/>
              <a:t> limit states; </a:t>
            </a:r>
          </a:p>
          <a:p>
            <a:pPr marL="825750" lvl="2" indent="-285750"/>
            <a:r>
              <a:rPr lang="en-US" dirty="0"/>
              <a:t>(iv) </a:t>
            </a:r>
            <a:r>
              <a:rPr lang="en-US" b="1" dirty="0"/>
              <a:t>ultimate</a:t>
            </a:r>
            <a:r>
              <a:rPr lang="en-US" dirty="0"/>
              <a:t> limit states are primarily influenced by </a:t>
            </a:r>
            <a:r>
              <a:rPr lang="en-US" b="1" dirty="0"/>
              <a:t>whipping</a:t>
            </a:r>
            <a:r>
              <a:rPr lang="en-US" dirty="0"/>
              <a:t> responses; </a:t>
            </a:r>
          </a:p>
          <a:p>
            <a:pPr marL="825750" lvl="2" indent="-285750"/>
            <a:r>
              <a:rPr lang="en-US" dirty="0"/>
              <a:t>(v) sloshing loads may lead to local damages of cargo containment systems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849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54" y="3651870"/>
            <a:ext cx="3989030" cy="115212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Inadequate frame strengthening in the engine room area.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Wave loads were amplified</a:t>
            </a:r>
            <a:r>
              <a:rPr lang="en-US" dirty="0"/>
              <a:t> by 30% possibly due to </a:t>
            </a:r>
            <a:r>
              <a:rPr lang="en-US" b="1" dirty="0"/>
              <a:t>whipping.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Learning from Accidents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5" name="Picture 4" descr="A collage of different types of ships&#10;&#10;Description automatically generated">
            <a:extLst>
              <a:ext uri="{FF2B5EF4-FFF2-40B4-BE49-F238E27FC236}">
                <a16:creationId xmlns:a16="http://schemas.microsoft.com/office/drawing/2014/main" id="{751EE276-731D-37A4-AF94-17C1490F92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30" b="4642"/>
          <a:stretch/>
        </p:blipFill>
        <p:spPr>
          <a:xfrm>
            <a:off x="438954" y="843558"/>
            <a:ext cx="7561858" cy="2617029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C0D7445-C8DC-1AB1-4B1B-79BAAC6B7E8D}"/>
              </a:ext>
            </a:extLst>
          </p:cNvPr>
          <p:cNvSpPr txBox="1">
            <a:spLocks/>
          </p:cNvSpPr>
          <p:nvPr/>
        </p:nvSpPr>
        <p:spPr>
          <a:xfrm>
            <a:off x="4580384" y="3651870"/>
            <a:ext cx="3989030" cy="115212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Tx/>
              <a:buNone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1pPr>
            <a:lvl2pPr marL="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2pPr>
            <a:lvl3pPr marL="54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3pPr>
            <a:lvl4pPr marL="90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4pPr>
            <a:lvl5pPr marL="126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Fracture of midship part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Root cause of the casualty cannot be specified with any certainty</a:t>
            </a:r>
          </a:p>
        </p:txBody>
      </p:sp>
    </p:spTree>
    <p:extLst>
      <p:ext uri="{BB962C8B-B14F-4D97-AF65-F5344CB8AC3E}">
        <p14:creationId xmlns:p14="http://schemas.microsoft.com/office/powerpoint/2010/main" val="1950374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the excess of the vertical bending moment that is larger than the ultimate strength capacity can be </a:t>
            </a:r>
            <a:r>
              <a:rPr lang="en-US" b="1" dirty="0"/>
              <a:t>redistributed</a:t>
            </a:r>
            <a:r>
              <a:rPr lang="en-US" dirty="0"/>
              <a:t> to the inertia and hydrostatic restoring moments associated with </a:t>
            </a:r>
            <a:r>
              <a:rPr lang="en-US" b="1" dirty="0"/>
              <a:t>plastic hull girder deformations</a:t>
            </a:r>
            <a:r>
              <a:rPr lang="en-US" dirty="0"/>
              <a:t>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(ii) the plastic deformation develops to a much </a:t>
            </a:r>
            <a:r>
              <a:rPr lang="en-US" b="1" dirty="0"/>
              <a:t>smaller degree due to whipping</a:t>
            </a:r>
            <a:r>
              <a:rPr lang="en-US" dirty="0"/>
              <a:t> moment than due to normal wave-induced loads possibly because of the </a:t>
            </a:r>
            <a:r>
              <a:rPr lang="en-US" b="1" dirty="0"/>
              <a:t>limited time </a:t>
            </a:r>
            <a:r>
              <a:rPr lang="en-US" dirty="0"/>
              <a:t>during which the plastic de-formations grow following whipping.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a follow up study it is shown that the plastic deformation can accumulate gradually under a series of extreme whipping moments that exceed the ultimate strength, and the rate of accumulation can grow after large accumulation of the plastic deformation[1]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DNV classification guidelines introduced partial safety factor of 0.9 reducing the effectiveness of whipping during collapse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Learning from Accidents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957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7079</TotalTime>
  <Words>951</Words>
  <Application>Microsoft Office PowerPoint</Application>
  <PresentationFormat>On-screen Show (16:9)</PresentationFormat>
  <Paragraphs>88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ＭＳ Ｐゴシック</vt:lpstr>
      <vt:lpstr>Whitney Book</vt:lpstr>
      <vt:lpstr>Arial</vt:lpstr>
      <vt:lpstr>Calibri</vt:lpstr>
      <vt:lpstr>Wingdings</vt:lpstr>
      <vt:lpstr>Office Theme</vt:lpstr>
      <vt:lpstr>MECH 570C FSI</vt:lpstr>
      <vt:lpstr>Table of Content</vt:lpstr>
      <vt:lpstr>Introduction </vt:lpstr>
      <vt:lpstr>Introduction </vt:lpstr>
      <vt:lpstr>Introduction </vt:lpstr>
      <vt:lpstr>Introduction </vt:lpstr>
      <vt:lpstr>Introduction </vt:lpstr>
      <vt:lpstr>Learning from Accidents </vt:lpstr>
      <vt:lpstr>Learning from Accidents </vt:lpstr>
      <vt:lpstr>Previous Work </vt:lpstr>
      <vt:lpstr>Two-way Coupling Method </vt:lpstr>
      <vt:lpstr>Two-way Coupling Method </vt:lpstr>
      <vt:lpstr>Simulation Result </vt:lpstr>
      <vt:lpstr>Conclusion </vt:lpstr>
      <vt:lpstr>Future </vt:lpstr>
      <vt:lpstr>Reference </vt:lpstr>
      <vt:lpstr>Click to edit Master title style</vt:lpstr>
    </vt:vector>
  </TitlesOfParts>
  <Manager/>
  <Company>UBC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UBC Powerpoint template (image)</dc:title>
  <dc:subject/>
  <dc:creator>Conroy Li</dc:creator>
  <cp:keywords/>
  <dc:description/>
  <cp:lastModifiedBy>ljc2018@student.ubc.ca</cp:lastModifiedBy>
  <cp:revision>262</cp:revision>
  <cp:lastPrinted>2015-09-29T17:52:21Z</cp:lastPrinted>
  <dcterms:created xsi:type="dcterms:W3CDTF">2010-06-15T20:07:28Z</dcterms:created>
  <dcterms:modified xsi:type="dcterms:W3CDTF">2024-04-23T23:24:24Z</dcterms:modified>
  <cp:category/>
</cp:coreProperties>
</file>

<file path=docProps/thumbnail.jpeg>
</file>